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33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2F4F8"/>
    <a:srgbClr val="1C7DDB"/>
    <a:srgbClr val="145579"/>
    <a:srgbClr val="0948CB"/>
    <a:srgbClr val="0B49CB"/>
    <a:srgbClr val="12161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Exploratory%20Data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ED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Interactive%20Dashboard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eePS1/Data-Science-Capstone--IBM-SpaceX-/blob/main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PS1/Data-Science-Capstone--IBM-SpaceX-/blob/main/Data%20Collection%20with%20Web%20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Bhanu Pratap Singh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19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5880"/>
            <a:ext cx="5277762" cy="524256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first used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value_counts()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LaunchSite, Orbit and 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see the occurrences of each.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bad outcome 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separate bad outcomes from the successful ones.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it to give class label to Class to show the outcome.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We provide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Class value =0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bad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We provide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Class value =1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 Link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14B30-864B-7112-0707-7B6F9C618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5879"/>
            <a:ext cx="5410200" cy="46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5690" y="1380966"/>
            <a:ext cx="9745589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plotted </a:t>
            </a:r>
            <a:r>
              <a:rPr lang="en-US" sz="2200" dirty="0">
                <a:solidFill>
                  <a:srgbClr val="C00000"/>
                </a:solidFill>
                <a:latin typeface="Abadi"/>
              </a:rPr>
              <a:t>Scatter 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following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Flight Number v/s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i="0" dirty="0">
                <a:solidFill>
                  <a:schemeClr val="accent3">
                    <a:lumMod val="25000"/>
                  </a:schemeClr>
                </a:solidFill>
                <a:effectLst/>
                <a:latin typeface="Abadi"/>
              </a:rPr>
              <a:t>	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Payload v/s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i="0" dirty="0">
                <a:solidFill>
                  <a:schemeClr val="accent3">
                    <a:lumMod val="25000"/>
                  </a:schemeClr>
                </a:solidFill>
                <a:effectLst/>
                <a:latin typeface="Abadi"/>
              </a:rPr>
              <a:t>	</a:t>
            </a:r>
            <a:r>
              <a:rPr lang="en-US" sz="2000" i="0" dirty="0">
                <a:solidFill>
                  <a:schemeClr val="accent3">
                    <a:lumMod val="25000"/>
                  </a:schemeClr>
                </a:solidFill>
                <a:effectLst/>
                <a:highlight>
                  <a:srgbClr val="00FFFF"/>
                </a:highlight>
                <a:latin typeface="Abadi"/>
              </a:rPr>
              <a:t>Flight Number v/s Orbits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Payload v/s Orbits</a:t>
            </a:r>
            <a:endParaRPr lang="en-US" sz="2000" b="1" i="0" dirty="0">
              <a:solidFill>
                <a:srgbClr val="000000"/>
              </a:solidFill>
              <a:effectLst/>
              <a:highlight>
                <a:srgbClr val="00FFFF"/>
              </a:highlight>
              <a:latin typeface="Helvetica Neue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 used scatter plots to see the relation between these two features for each.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Bar 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Orbits to show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Line 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see 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average success ratio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changed with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Visualization Notebook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64920"/>
            <a:ext cx="10157070" cy="48929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performed EDA with </a:t>
            </a:r>
            <a:r>
              <a:rPr lang="en-US" sz="2200" dirty="0">
                <a:solidFill>
                  <a:srgbClr val="C00000"/>
                </a:solidFill>
                <a:latin typeface="Abadi"/>
              </a:rPr>
              <a:t>SQL queries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get insights from data. The queries were: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names of each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unique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total payload 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boosters launched by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average payload 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booster version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earliest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date for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successful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 outcome in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total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number of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successful and failed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failed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outcome in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drone ship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booster version, launch 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2015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SQL Notebook Link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281"/>
            <a:ext cx="10515600" cy="4621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marked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launch 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added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map markers to mark the success and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each launch from the different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assigned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class label 0 and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failure and success outcome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distances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launch sites and its proximities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coastline, highway and city.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To see if launch sites keep away from cities?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To see if they are close to coastlines?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How are they connected with highways and railways?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Interactive Folium Notebook Link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interactive dashboard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Plotly Dash.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dropdown menu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options to either select all or specific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showing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total 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for all sites or to show a pie chart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successful and failure ratio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specific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payload range 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select a range of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scatter 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outcome and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picked from slider.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 Dash App Python Code Link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931" y="1253330"/>
            <a:ext cx="4640189" cy="50660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data using numpy and pandas. Transformed the data using StandardScaler().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split the data into train and test data with test size 0.2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ML models and found best hyperparameters using  GrisdSearchCV.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best performing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Machine Learning Analysis Notebook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ED9F3-4F5B-9B99-8630-8826BB560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120" y="1386840"/>
            <a:ext cx="6306853" cy="46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11064"/>
            <a:ext cx="10206103" cy="48770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Space X uses 4 different launch sites;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first launches were done to Space X itself and NASA;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average payload of F9 v1.1 booster is 2,928 kg;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first success landing outcome happened in 2015 fiver year after the first launch;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Many Falcon 9 booster versions were successful at landing in drone ships having payload above the average;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Almost 100% of mission outcomes were successful;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Two booster versions failed at landing in drone ships in 2015: F9 v1.1 B1012 and F9 v1.1 B1015;</a:t>
            </a:r>
          </a:p>
          <a:p>
            <a:pPr marL="457200" lvl="1" indent="0">
              <a:buNone/>
            </a:pPr>
            <a:r>
              <a:rPr lang="en-US" sz="17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7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number of landing outcomes became as better as years passed.</a:t>
            </a:r>
          </a:p>
          <a:p>
            <a:pPr marL="457200" lvl="1" indent="0">
              <a:buNone/>
            </a:pPr>
            <a:endParaRPr lang="en-US" sz="17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showed that Decision Tree Classifier is the best classification model for our data with accuracy of 90%.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Only 1 case each of False Positive and False Negative.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243" y="1321267"/>
            <a:ext cx="10206103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Using interactive analytics was possible to identify that launch sites use to be in safety places, near sea, for example and have a good logistic infrastructure around.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Most launches happen at east coast line.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B2594-3873-946A-E62A-0EA587E2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76" y="3577274"/>
            <a:ext cx="4979391" cy="244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052BA-0029-2DEF-7F4C-1A5A78BE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39" y="3577274"/>
            <a:ext cx="4696928" cy="2482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922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70128-EB48-9DF5-8770-E3719914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6109"/>
            <a:ext cx="10515600" cy="3062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5B3729-6731-E9D5-850F-41C6A514D860}"/>
              </a:ext>
            </a:extLst>
          </p:cNvPr>
          <p:cNvSpPr txBox="1"/>
          <p:nvPr/>
        </p:nvSpPr>
        <p:spPr>
          <a:xfrm>
            <a:off x="770011" y="4952999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badi" panose="020B0604020104020204" pitchFamily="34" charset="0"/>
              </a:rPr>
              <a:t>We see how with increase in Flight numbers, we see more data plots with class label 1. </a:t>
            </a:r>
          </a:p>
          <a:p>
            <a:r>
              <a:rPr lang="en-IN" sz="2000" dirty="0">
                <a:latin typeface="Abadi" panose="020B0604020104020204" pitchFamily="34" charset="0"/>
              </a:rPr>
              <a:t>This indicates that with </a:t>
            </a:r>
            <a:r>
              <a:rPr lang="en-IN" sz="2000" dirty="0">
                <a:highlight>
                  <a:srgbClr val="FFFF00"/>
                </a:highlight>
                <a:latin typeface="Abadi" panose="020B0604020104020204" pitchFamily="34" charset="0"/>
              </a:rPr>
              <a:t>increase in flight number</a:t>
            </a:r>
            <a:r>
              <a:rPr lang="en-IN" sz="2000" dirty="0">
                <a:latin typeface="Abadi" panose="020B0604020104020204" pitchFamily="34" charset="0"/>
              </a:rPr>
              <a:t> the chances of a </a:t>
            </a:r>
            <a:r>
              <a:rPr lang="en-IN" sz="2000" dirty="0">
                <a:highlight>
                  <a:srgbClr val="FFFF00"/>
                </a:highlight>
                <a:latin typeface="Abadi" panose="020B0604020104020204" pitchFamily="34" charset="0"/>
              </a:rPr>
              <a:t>successful outcome is hig</a:t>
            </a:r>
            <a:r>
              <a:rPr lang="en-IN" sz="2000" dirty="0">
                <a:latin typeface="Abadi" panose="020B0604020104020204" pitchFamily="34" charset="0"/>
              </a:rPr>
              <a:t>h for each launch site. 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29467"/>
            <a:ext cx="5167086" cy="469610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48199"/>
            <a:ext cx="10515599" cy="12331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with high payload mass we have more points with data label 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launches with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high payload mass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more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chances for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successful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 than a low payload mass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0BBC9-0BF3-95CD-B375-AD276FE3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99058"/>
            <a:ext cx="10515599" cy="30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2371" y="1497213"/>
            <a:ext cx="4320149" cy="45283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launches for 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ES-L1, GEO, HEO and 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perfect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orbit GTO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less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with value of about 0.5.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orbit 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not had a successful launch and has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0 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635D-32D2-FB1A-E70D-73622709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42" y="1497214"/>
            <a:ext cx="6202047" cy="4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C07961-6703-D071-0AAC-E822A63B2F54}"/>
              </a:ext>
            </a:extLst>
          </p:cNvPr>
          <p:cNvSpPr txBox="1">
            <a:spLocks/>
          </p:cNvSpPr>
          <p:nvPr/>
        </p:nvSpPr>
        <p:spPr>
          <a:xfrm>
            <a:off x="770010" y="4648199"/>
            <a:ext cx="10515599" cy="13773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see that in the 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badi" panose="020B0604020104020204" pitchFamily="34" charset="0"/>
              </a:rPr>
              <a:t>LEO orbit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the Success appears 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badi" panose="020B0604020104020204" pitchFamily="34" charset="0"/>
              </a:rPr>
              <a:t>related to the number of flights</a:t>
            </a:r>
            <a:r>
              <a:rPr lang="en-US" sz="2200" dirty="0">
                <a:solidFill>
                  <a:srgbClr val="00000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0000"/>
                </a:solidFill>
                <a:latin typeface="Abadi" panose="020B0604020104020204" pitchFamily="34" charset="0"/>
              </a:rPr>
              <a:t>O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n the other hand, there seems to be 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badi" panose="020B0604020104020204" pitchFamily="34" charset="0"/>
              </a:rPr>
              <a:t>no relationship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between flight number when in </a:t>
            </a:r>
            <a:r>
              <a:rPr lang="en-US" sz="22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badi" panose="020B0604020104020204" pitchFamily="34" charset="0"/>
              </a:rPr>
              <a:t>GTO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00FFFF"/>
              </a:highlight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3289B-A91C-D7BC-2E46-E48788A5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516214"/>
            <a:ext cx="10515599" cy="28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85A648-A979-AFAE-2E66-6A77DC671FBA}"/>
              </a:ext>
            </a:extLst>
          </p:cNvPr>
          <p:cNvSpPr txBox="1">
            <a:spLocks/>
          </p:cNvSpPr>
          <p:nvPr/>
        </p:nvSpPr>
        <p:spPr>
          <a:xfrm>
            <a:off x="770010" y="4648198"/>
            <a:ext cx="10515599" cy="15544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heavy payloads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or positive landing rate are more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Polar, LEO and ISS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GTO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cannot distinguish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this very well as both of the positive landing rate and negative landing(unsuccessful mission) are there.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8161A-454F-3115-230B-9A97F6CF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76196"/>
            <a:ext cx="10515599" cy="30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been on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rise since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year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2013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there was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downfall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success rate in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year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9A502-00AD-86DD-F518-C32524A6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55" y="1363859"/>
            <a:ext cx="6504685" cy="45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69478" y="2606041"/>
            <a:ext cx="6646121" cy="31755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DISTINCT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from the table.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these 4 outcomes as unique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F6F25-7065-CDFB-1926-F455AD4A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1763"/>
            <a:ext cx="6646121" cy="880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23D6D-4B25-F2C8-F4A5-064C43C4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606041"/>
            <a:ext cx="2507027" cy="3319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96158"/>
            <a:ext cx="9541065" cy="10294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display first 5 record where the Launch Sites begin with CAA using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LIKE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operation.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3D088-3602-D063-08C2-21293659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529178"/>
            <a:ext cx="9541067" cy="843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2F7D0-6878-6F5A-1FB5-7D19BF824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533572"/>
            <a:ext cx="9541067" cy="230143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26893" y="2477410"/>
            <a:ext cx="8290559" cy="2446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total payload mass (kg) carried by boosters launched by NASA and get the value of </a:t>
            </a:r>
            <a:r>
              <a:rPr lang="en-US" sz="3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99,980 KG</a:t>
            </a: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TOTAL</a:t>
            </a: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operation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EB5B6-EE26-0E46-C179-FD966C92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4" y="1546838"/>
            <a:ext cx="10480458" cy="858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6C7F8-B17E-9566-F913-B4C0B975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94" y="2477410"/>
            <a:ext cx="2044081" cy="218602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2760" y="2766685"/>
            <a:ext cx="7482839" cy="25019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average payload mass (kg) carried by booster version F9 v1.1 and get the value of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2928 KG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AVG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operation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6228B-7CF5-934F-5A85-01BC0B91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14" y="1589384"/>
            <a:ext cx="9570985" cy="10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302F3-B947-CC5A-F9B4-9D1DAA4C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14" y="2766685"/>
            <a:ext cx="1558311" cy="182202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FB70D-9B76-5A41-5304-5F4906FA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5878"/>
            <a:ext cx="10047570" cy="983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78613-A0DD-AD90-BFB2-128BBF2A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620326"/>
            <a:ext cx="2274637" cy="155832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7052C13-ABF8-A5B8-DD78-78666961663C}"/>
              </a:ext>
            </a:extLst>
          </p:cNvPr>
          <p:cNvSpPr txBox="1">
            <a:spLocks/>
          </p:cNvSpPr>
          <p:nvPr/>
        </p:nvSpPr>
        <p:spPr>
          <a:xfrm>
            <a:off x="3334742" y="2620326"/>
            <a:ext cx="7482839" cy="2501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earliest date for a successful landing on a ground pad and get the date as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2015-12-22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MIN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operation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303517"/>
            <a:ext cx="10515600" cy="492287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API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Scrapping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by Data Visualization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Visualization with Folium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with Machine Learning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Exploratory Data Analysis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Data Visualizations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Machine Learning Analysis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DBC2-68FA-535E-DF16-75F0346D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7" y="1575377"/>
            <a:ext cx="10075562" cy="1202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9CD24-A5E7-9CD0-FDBB-89E1AD8F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7" y="2888740"/>
            <a:ext cx="2184240" cy="263031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24C1E2E-BEA6-2B96-8FC5-883B0CF03EC3}"/>
              </a:ext>
            </a:extLst>
          </p:cNvPr>
          <p:cNvSpPr txBox="1">
            <a:spLocks/>
          </p:cNvSpPr>
          <p:nvPr/>
        </p:nvSpPr>
        <p:spPr>
          <a:xfrm>
            <a:off x="3506290" y="2888740"/>
            <a:ext cx="7482839" cy="282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list the booster versions which have a successful landing on a drone ship and the Payload is between 4000-6000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AND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have also use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BETWEEN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3F8DD-B896-248A-D2F8-9A1DF01A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3802"/>
            <a:ext cx="10835665" cy="802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1C184-7472-D654-029A-82C3A597A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514600"/>
            <a:ext cx="3504446" cy="20574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88FEAE8-F36A-6534-CE30-12CA7D5193E5}"/>
              </a:ext>
            </a:extLst>
          </p:cNvPr>
          <p:cNvSpPr txBox="1">
            <a:spLocks/>
          </p:cNvSpPr>
          <p:nvPr/>
        </p:nvSpPr>
        <p:spPr>
          <a:xfrm>
            <a:off x="4506686" y="2514600"/>
            <a:ext cx="6531428" cy="331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total successful and failure mission outcomes and get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100 Successfu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 mission and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 Failure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mission.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GROUP BY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operation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BA04E-E838-08D8-D4E1-C52BF02C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9384"/>
            <a:ext cx="10515600" cy="810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F7E9F-6D7B-1F94-2DCB-1E6DDD8C2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400300"/>
            <a:ext cx="1662946" cy="382501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111CF6F-48AA-1971-7277-9C701CBDDED8}"/>
              </a:ext>
            </a:extLst>
          </p:cNvPr>
          <p:cNvSpPr txBox="1">
            <a:spLocks/>
          </p:cNvSpPr>
          <p:nvPr/>
        </p:nvSpPr>
        <p:spPr>
          <a:xfrm>
            <a:off x="2711827" y="2926941"/>
            <a:ext cx="8294914" cy="3098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display the boosters that carried maximum payload weight and get these values.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a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SUB QUERY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our query and  use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MAX operation in that sub query.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05874-C31F-AF1C-A86F-881257AF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50047"/>
            <a:ext cx="10515600" cy="1113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747CE-0E13-507E-2491-CB97BE3A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13674"/>
            <a:ext cx="4025082" cy="111353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5D39671-DB0D-4110-7965-79A7A497DC0E}"/>
              </a:ext>
            </a:extLst>
          </p:cNvPr>
          <p:cNvSpPr txBox="1">
            <a:spLocks/>
          </p:cNvSpPr>
          <p:nvPr/>
        </p:nvSpPr>
        <p:spPr>
          <a:xfrm>
            <a:off x="4931228" y="2888740"/>
            <a:ext cx="6354381" cy="3283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display booster version, launch site and the landing outcome for failed landing outcome in 2015. We get the result as shown.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BETWEEN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ED0A6-0191-904D-82A3-EA16DF64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4243"/>
            <a:ext cx="10515600" cy="117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F3D34-8DBE-AEA3-D62B-E9B7C1AB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819297"/>
            <a:ext cx="2299760" cy="341112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9F51D5-3A46-23D8-C3F3-D475901A5919}"/>
              </a:ext>
            </a:extLst>
          </p:cNvPr>
          <p:cNvSpPr txBox="1">
            <a:spLocks/>
          </p:cNvSpPr>
          <p:nvPr/>
        </p:nvSpPr>
        <p:spPr>
          <a:xfrm>
            <a:off x="3347358" y="2888740"/>
            <a:ext cx="7938252" cy="3283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landing outcome, and their occurrences between specified dates. We get this output as shown.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so by using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COUNT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BETWEEN</a:t>
            </a:r>
            <a:r>
              <a:rPr lang="en-US" sz="3200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ORDER BY</a:t>
            </a:r>
            <a:r>
              <a:rPr lang="en-US" sz="3200" dirty="0">
                <a:solidFill>
                  <a:srgbClr val="C00000"/>
                </a:solidFill>
                <a:latin typeface="Abadi" panose="020B0604020104020204" pitchFamily="34" charset="0"/>
              </a:rPr>
              <a:t> &amp; </a:t>
            </a:r>
            <a:r>
              <a:rPr lang="en-US" sz="32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GROUP BY</a:t>
            </a:r>
            <a:r>
              <a:rPr lang="en-US" sz="3200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our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76648" y="1388907"/>
            <a:ext cx="2645341" cy="46366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We see that the SpaceX’s Launch sites are in </a:t>
            </a:r>
            <a:r>
              <a:rPr lang="en-US" sz="2400" dirty="0">
                <a:highlight>
                  <a:srgbClr val="FFFF00"/>
                </a:highlight>
                <a:latin typeface="Abadi" panose="020B0604020104020204" pitchFamily="34" charset="0"/>
              </a:rPr>
              <a:t>United States of America</a:t>
            </a:r>
            <a:r>
              <a:rPr lang="en-US" sz="2400" dirty="0"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All launch sites are in </a:t>
            </a:r>
            <a:r>
              <a:rPr lang="en-US" sz="2400" dirty="0">
                <a:highlight>
                  <a:srgbClr val="FFFF00"/>
                </a:highlight>
                <a:latin typeface="Abadi" panose="020B0604020104020204" pitchFamily="34" charset="0"/>
              </a:rPr>
              <a:t>coastal region</a:t>
            </a:r>
            <a:r>
              <a:rPr lang="en-US" sz="2400" dirty="0"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  <a:latin typeface="Abadi" panose="020B0604020104020204" pitchFamily="34" charset="0"/>
              </a:rPr>
              <a:t>California has 1</a:t>
            </a:r>
            <a:r>
              <a:rPr lang="en-US" sz="2400" dirty="0">
                <a:latin typeface="Abadi" panose="020B0604020104020204" pitchFamily="34" charset="0"/>
              </a:rPr>
              <a:t> Launch Site. </a:t>
            </a:r>
            <a:r>
              <a:rPr lang="en-US" sz="2400" dirty="0">
                <a:highlight>
                  <a:srgbClr val="FFFF00"/>
                </a:highlight>
                <a:latin typeface="Abadi" panose="020B0604020104020204" pitchFamily="34" charset="0"/>
              </a:rPr>
              <a:t>Florida has 3</a:t>
            </a:r>
            <a:r>
              <a:rPr lang="en-US" sz="2400" dirty="0">
                <a:latin typeface="Abadi" panose="020B0604020104020204" pitchFamily="34" charset="0"/>
              </a:rPr>
              <a:t> Launch Sites.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Map of USA.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7798-EBA4-910A-CE7B-AA307C5B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8907"/>
            <a:ext cx="8006639" cy="46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Success &amp; Fail Landing Markers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6D48E-B80C-A5AD-8B02-AFC4A34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32" y="1292926"/>
            <a:ext cx="4076214" cy="2933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A068A0-7A17-AB47-A884-1688E53D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0" y="1512508"/>
            <a:ext cx="3916289" cy="32368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AC1907-B22D-3943-C439-A7FEA3051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036" y="2759500"/>
            <a:ext cx="3064067" cy="2596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CFD62940-57B0-714B-8970-FC5E8024E446}"/>
              </a:ext>
            </a:extLst>
          </p:cNvPr>
          <p:cNvSpPr/>
          <p:nvPr/>
        </p:nvSpPr>
        <p:spPr>
          <a:xfrm>
            <a:off x="3487479" y="2158409"/>
            <a:ext cx="5227293" cy="395864"/>
          </a:xfrm>
          <a:prstGeom prst="rightArrow">
            <a:avLst>
              <a:gd name="adj1" fmla="val 429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755854-A759-C94B-15B9-97CFFF3E5223}"/>
              </a:ext>
            </a:extLst>
          </p:cNvPr>
          <p:cNvSpPr/>
          <p:nvPr/>
        </p:nvSpPr>
        <p:spPr>
          <a:xfrm>
            <a:off x="2570728" y="3822915"/>
            <a:ext cx="5227293" cy="395864"/>
          </a:xfrm>
          <a:prstGeom prst="rightArrow">
            <a:avLst>
              <a:gd name="adj1" fmla="val 44628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DC8642-6BA7-4434-9C53-3363FBCBFEE3}"/>
              </a:ext>
            </a:extLst>
          </p:cNvPr>
          <p:cNvSpPr txBox="1"/>
          <p:nvPr/>
        </p:nvSpPr>
        <p:spPr>
          <a:xfrm>
            <a:off x="770010" y="4966381"/>
            <a:ext cx="6516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 show two sites </a:t>
            </a:r>
            <a:r>
              <a:rPr lang="en-IN" sz="2000" dirty="0">
                <a:highlight>
                  <a:srgbClr val="00FFFF"/>
                </a:highlight>
              </a:rPr>
              <a:t>CCAFS SLC-40</a:t>
            </a:r>
            <a:r>
              <a:rPr lang="en-IN" sz="2000" dirty="0"/>
              <a:t> &amp; </a:t>
            </a:r>
            <a:r>
              <a:rPr lang="en-IN" sz="2000" dirty="0">
                <a:highlight>
                  <a:srgbClr val="00FFFF"/>
                </a:highlight>
              </a:rPr>
              <a:t>CCAFS LC-40</a:t>
            </a:r>
            <a:r>
              <a:rPr lang="en-IN" sz="2000" dirty="0"/>
              <a:t> both in Florida.</a:t>
            </a:r>
          </a:p>
          <a:p>
            <a:r>
              <a:rPr lang="en-IN" sz="2000" dirty="0"/>
              <a:t>We see that </a:t>
            </a:r>
            <a:r>
              <a:rPr lang="en-IN" sz="2000" dirty="0">
                <a:highlight>
                  <a:srgbClr val="00FF00"/>
                </a:highlight>
              </a:rPr>
              <a:t>CCAFS LC-40</a:t>
            </a:r>
            <a:r>
              <a:rPr lang="en-IN" sz="2000" dirty="0"/>
              <a:t> has a </a:t>
            </a:r>
            <a:r>
              <a:rPr lang="en-IN" sz="2000" dirty="0">
                <a:highlight>
                  <a:srgbClr val="00FF00"/>
                </a:highlight>
              </a:rPr>
              <a:t>low success ratio</a:t>
            </a:r>
            <a:r>
              <a:rPr lang="en-IN" sz="2000" dirty="0"/>
              <a:t>. While, </a:t>
            </a:r>
            <a:r>
              <a:rPr lang="en-IN" sz="2000" dirty="0">
                <a:highlight>
                  <a:srgbClr val="00FF00"/>
                </a:highlight>
              </a:rPr>
              <a:t>CCAFS SLC-40</a:t>
            </a:r>
            <a:r>
              <a:rPr lang="en-IN" sz="2000" dirty="0"/>
              <a:t> has a </a:t>
            </a:r>
            <a:r>
              <a:rPr lang="en-IN" sz="2000" dirty="0">
                <a:highlight>
                  <a:srgbClr val="00FF00"/>
                </a:highlight>
              </a:rPr>
              <a:t>balanced success ratio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Sites with Success &amp; Fail Landing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836BC-128D-C099-93F8-B2465776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63" y="4256438"/>
            <a:ext cx="2815694" cy="1969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2A2B1E-0614-FEA5-DF92-6DC980AEC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56" y="4256438"/>
            <a:ext cx="2023327" cy="1969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895B9D-2D94-CED4-2EBA-799B4B0D4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1" y="1355584"/>
            <a:ext cx="2651990" cy="249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FC269-5520-2B40-A41C-AFE533229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856" y="1355584"/>
            <a:ext cx="2530059" cy="249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B88863B-A005-6542-E4D1-4449A7BD45AB}"/>
              </a:ext>
            </a:extLst>
          </p:cNvPr>
          <p:cNvSpPr/>
          <p:nvPr/>
        </p:nvSpPr>
        <p:spPr>
          <a:xfrm>
            <a:off x="2317898" y="3287598"/>
            <a:ext cx="265814" cy="1477926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917984D-2807-094C-A1A1-738B9327B60C}"/>
              </a:ext>
            </a:extLst>
          </p:cNvPr>
          <p:cNvSpPr/>
          <p:nvPr/>
        </p:nvSpPr>
        <p:spPr>
          <a:xfrm>
            <a:off x="9799293" y="3287598"/>
            <a:ext cx="265814" cy="1477926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8305C-5489-3427-46CE-6FB5EDB6E41E}"/>
              </a:ext>
            </a:extLst>
          </p:cNvPr>
          <p:cNvSpPr txBox="1"/>
          <p:nvPr/>
        </p:nvSpPr>
        <p:spPr>
          <a:xfrm>
            <a:off x="3927473" y="1355584"/>
            <a:ext cx="4025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badi" panose="020B0604020104020204" pitchFamily="34" charset="0"/>
              </a:rPr>
              <a:t>We have two sites: </a:t>
            </a:r>
          </a:p>
          <a:p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KSC LC- 39A </a:t>
            </a:r>
            <a:r>
              <a:rPr lang="en-IN" sz="2400" dirty="0">
                <a:latin typeface="Abadi" panose="020B0604020104020204" pitchFamily="34" charset="0"/>
              </a:rPr>
              <a:t>on left located in Florida.</a:t>
            </a:r>
          </a:p>
          <a:p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VAFB SLC- 4E </a:t>
            </a:r>
            <a:r>
              <a:rPr lang="en-IN" sz="2400" dirty="0">
                <a:latin typeface="Abadi" panose="020B0604020104020204" pitchFamily="34" charset="0"/>
              </a:rPr>
              <a:t>on right located in California.</a:t>
            </a:r>
          </a:p>
          <a:p>
            <a:endParaRPr lang="en-IN" sz="2400" dirty="0">
              <a:latin typeface="Abadi" panose="020B0604020104020204" pitchFamily="34" charset="0"/>
            </a:endParaRPr>
          </a:p>
          <a:p>
            <a:r>
              <a:rPr lang="en-IN" sz="2400" dirty="0">
                <a:latin typeface="Abadi" panose="020B0604020104020204" pitchFamily="34" charset="0"/>
              </a:rPr>
              <a:t>We observe that </a:t>
            </a:r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KSC LC- 39A</a:t>
            </a:r>
            <a:r>
              <a:rPr lang="en-IN" sz="2400" dirty="0">
                <a:latin typeface="Abadi" panose="020B0604020104020204" pitchFamily="34" charset="0"/>
              </a:rPr>
              <a:t> has a very </a:t>
            </a:r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high success ratio</a:t>
            </a:r>
            <a:r>
              <a:rPr lang="en-IN" sz="2400" dirty="0">
                <a:latin typeface="Abadi" panose="020B0604020104020204" pitchFamily="34" charset="0"/>
              </a:rPr>
              <a:t>.</a:t>
            </a:r>
          </a:p>
          <a:p>
            <a:endParaRPr lang="en-IN" sz="2400" dirty="0">
              <a:latin typeface="Abadi" panose="020B0604020104020204" pitchFamily="34" charset="0"/>
            </a:endParaRPr>
          </a:p>
          <a:p>
            <a:r>
              <a:rPr lang="en-IN" sz="2400" dirty="0">
                <a:latin typeface="Abadi" panose="020B0604020104020204" pitchFamily="34" charset="0"/>
              </a:rPr>
              <a:t>Relatively, </a:t>
            </a:r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VAFB SLC- 4E</a:t>
            </a:r>
            <a:r>
              <a:rPr lang="en-IN" sz="2400" dirty="0">
                <a:latin typeface="Abadi" panose="020B0604020104020204" pitchFamily="34" charset="0"/>
              </a:rPr>
              <a:t> has an </a:t>
            </a:r>
            <a:r>
              <a:rPr lang="en-IN" sz="2400" dirty="0">
                <a:highlight>
                  <a:srgbClr val="00FFFF"/>
                </a:highlight>
                <a:latin typeface="Abadi" panose="020B0604020104020204" pitchFamily="34" charset="0"/>
              </a:rPr>
              <a:t>average success ratio</a:t>
            </a:r>
            <a:r>
              <a:rPr lang="en-IN" sz="2400" dirty="0"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391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B8756-E2F0-9ED9-6271-C529AAF6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12" y="1323781"/>
            <a:ext cx="2355999" cy="4701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76D7B-F3B5-418E-ECE2-DA536F9A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23782"/>
            <a:ext cx="5124604" cy="47017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41069D-F1EE-497D-233A-7D86F18096E4}"/>
              </a:ext>
            </a:extLst>
          </p:cNvPr>
          <p:cNvSpPr/>
          <p:nvPr/>
        </p:nvSpPr>
        <p:spPr>
          <a:xfrm>
            <a:off x="1329069" y="1988288"/>
            <a:ext cx="1775636" cy="43593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Railway-1.32km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2E5F9-0D0E-CDBB-9A74-243144C7D8C8}"/>
              </a:ext>
            </a:extLst>
          </p:cNvPr>
          <p:cNvSpPr/>
          <p:nvPr/>
        </p:nvSpPr>
        <p:spPr>
          <a:xfrm>
            <a:off x="4118979" y="4667692"/>
            <a:ext cx="1775636" cy="43593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Coast - 0.90Km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869DD-AB56-387F-3FAA-73C3EFC505C7}"/>
              </a:ext>
            </a:extLst>
          </p:cNvPr>
          <p:cNvSpPr/>
          <p:nvPr/>
        </p:nvSpPr>
        <p:spPr>
          <a:xfrm>
            <a:off x="2106692" y="4928190"/>
            <a:ext cx="1996026" cy="350874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Roadway - 0.59Km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0C4A46-1A27-8A9C-57FB-5BBFCDDD8F77}"/>
              </a:ext>
            </a:extLst>
          </p:cNvPr>
          <p:cNvSpPr/>
          <p:nvPr/>
        </p:nvSpPr>
        <p:spPr>
          <a:xfrm>
            <a:off x="9509975" y="3956439"/>
            <a:ext cx="1775636" cy="435935"/>
          </a:xfrm>
          <a:prstGeom prst="rect">
            <a:avLst/>
          </a:prstGeom>
          <a:solidFill>
            <a:srgbClr val="F2F4F8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City – 17.84Km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152D5-58C1-24AB-5C65-22173A349F13}"/>
              </a:ext>
            </a:extLst>
          </p:cNvPr>
          <p:cNvSpPr txBox="1"/>
          <p:nvPr/>
        </p:nvSpPr>
        <p:spPr>
          <a:xfrm>
            <a:off x="6109455" y="1323781"/>
            <a:ext cx="235599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We calculate distance of CCAFS SLC-40 from nearest :</a:t>
            </a:r>
          </a:p>
          <a:p>
            <a:r>
              <a:rPr lang="en-IN" sz="1900" dirty="0">
                <a:highlight>
                  <a:srgbClr val="00FFFF"/>
                </a:highlight>
              </a:rPr>
              <a:t>Coastline-0.90KM</a:t>
            </a:r>
          </a:p>
          <a:p>
            <a:r>
              <a:rPr lang="en-IN" sz="1900" dirty="0">
                <a:highlight>
                  <a:srgbClr val="00FFFF"/>
                </a:highlight>
              </a:rPr>
              <a:t>Railways- 1.32 KM </a:t>
            </a:r>
          </a:p>
          <a:p>
            <a:r>
              <a:rPr lang="en-IN" sz="1900" dirty="0">
                <a:highlight>
                  <a:srgbClr val="00FFFF"/>
                </a:highlight>
              </a:rPr>
              <a:t>Roadways-0.59KM</a:t>
            </a:r>
          </a:p>
          <a:p>
            <a:r>
              <a:rPr lang="en-IN" sz="1900" dirty="0">
                <a:highlight>
                  <a:srgbClr val="00FFFF"/>
                </a:highlight>
              </a:rPr>
              <a:t>City – 17.84 KM</a:t>
            </a:r>
          </a:p>
          <a:p>
            <a:endParaRPr lang="en-IN" sz="1900" dirty="0"/>
          </a:p>
          <a:p>
            <a:r>
              <a:rPr lang="en-IN" sz="1900" dirty="0"/>
              <a:t>We see that the launch site is </a:t>
            </a:r>
            <a:r>
              <a:rPr lang="en-IN" sz="1900" dirty="0">
                <a:highlight>
                  <a:srgbClr val="FFFF00"/>
                </a:highlight>
              </a:rPr>
              <a:t>conveniently connected</a:t>
            </a:r>
            <a:r>
              <a:rPr lang="en-IN" sz="1900" dirty="0"/>
              <a:t> to </a:t>
            </a:r>
            <a:r>
              <a:rPr lang="en-IN" sz="1900" dirty="0">
                <a:highlight>
                  <a:srgbClr val="FFFF00"/>
                </a:highlight>
              </a:rPr>
              <a:t>road, rail &amp; coastline</a:t>
            </a:r>
            <a:r>
              <a:rPr lang="en-IN" sz="1900" dirty="0"/>
              <a:t> for easy transportation.</a:t>
            </a:r>
          </a:p>
          <a:p>
            <a:r>
              <a:rPr lang="en-IN" sz="1900" dirty="0"/>
              <a:t>It also keeps a </a:t>
            </a:r>
            <a:r>
              <a:rPr lang="en-IN" sz="1900" dirty="0">
                <a:highlight>
                  <a:srgbClr val="00FFFF"/>
                </a:highlight>
              </a:rPr>
              <a:t>certain distance from City</a:t>
            </a:r>
            <a:r>
              <a:rPr lang="en-IN" sz="1900" dirty="0"/>
              <a:t>, hence it is also </a:t>
            </a:r>
            <a:r>
              <a:rPr lang="en-IN" sz="1900" dirty="0">
                <a:highlight>
                  <a:srgbClr val="00FFFF"/>
                </a:highlight>
              </a:rPr>
              <a:t>safe</a:t>
            </a:r>
            <a:r>
              <a:rPr lang="en-IN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18437"/>
            <a:ext cx="10629904" cy="47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SpaceX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advertises 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Abadi" panose="020B0604020104020204" pitchFamily="34" charset="0"/>
              </a:rPr>
              <a:t>Falcon 9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rocket launches on its website, with a cost of 62 million dollars; other providers cost upward of 165 million dollars each, much of the savings is because SpaceX can reuse the first stage. Therefore if we can </a:t>
            </a:r>
            <a:r>
              <a:rPr lang="en-US" sz="2000" b="0" i="0" dirty="0">
                <a:solidFill>
                  <a:srgbClr val="145579"/>
                </a:solidFill>
                <a:effectLst/>
                <a:latin typeface="Abadi" panose="020B0604020104020204" pitchFamily="34" charset="0"/>
              </a:rPr>
              <a:t>determine if the first stage will land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, we can determine the cost of a launch. This information can be used if an alternate company wants to bid against SpaceX for a rocket launch.</a:t>
            </a: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 to.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all factors can determine the successful landing 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Combination of features that can determine the successful landing.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launching site is most successful from visualization analysis?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classification model is best for this problem?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41471"/>
            <a:ext cx="9745589" cy="9354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the pie chart and observe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KSC LC-39A has highest 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successful launches. We also observe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CCAFS SLC-40 has lowest 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Successful Launches for All Sites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45F14-2749-99F2-889E-3E709BD8F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06156"/>
            <a:ext cx="9552214" cy="37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5105" y="1397540"/>
            <a:ext cx="240286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We plot the pie chart for </a:t>
            </a:r>
            <a:r>
              <a:rPr lang="en-US" sz="3200" dirty="0">
                <a:highlight>
                  <a:srgbClr val="00FF00"/>
                </a:highlight>
              </a:rPr>
              <a:t>KSC LC-39A</a:t>
            </a:r>
            <a:r>
              <a:rPr lang="en-US" sz="3200" dirty="0"/>
              <a:t> and observe that it has a </a:t>
            </a:r>
            <a:r>
              <a:rPr lang="en-US" sz="3200" dirty="0">
                <a:highlight>
                  <a:srgbClr val="00FF00"/>
                </a:highlight>
              </a:rPr>
              <a:t>high success rate of 76.9%</a:t>
            </a:r>
            <a:r>
              <a:rPr lang="en-US" sz="3200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Success ratio of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D52C9-3762-05C9-FD67-7A05D286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1" y="1305272"/>
            <a:ext cx="8157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1483335"/>
            <a:ext cx="4614530" cy="23254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two scatter plots for payload ranges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0-4000Kg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4000-10,000Kg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that 0-4000Kg range has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more points for class=1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Relatively, 4000-10,000Kg has less.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29876" y="71263"/>
            <a:ext cx="10515600" cy="1219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for all sites with different ranges in payload range slider plotting Payload vs.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7D6DD-CDDB-0D7B-84C7-442EA17F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32" y="1299628"/>
            <a:ext cx="5845280" cy="2851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C8743-C1AE-3B06-515F-2D16C6D66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8" y="4001294"/>
            <a:ext cx="5845282" cy="2628746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5D0F58-8662-46AF-7D37-636A006EBAE8}"/>
              </a:ext>
            </a:extLst>
          </p:cNvPr>
          <p:cNvSpPr txBox="1">
            <a:spLocks/>
          </p:cNvSpPr>
          <p:nvPr/>
        </p:nvSpPr>
        <p:spPr>
          <a:xfrm>
            <a:off x="6843442" y="4227832"/>
            <a:ext cx="4614530" cy="23254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Thus, we can say that if we observe data from all sites, the launches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low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had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more number of successes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than those with high payload mass.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43800" y="1443443"/>
            <a:ext cx="4120242" cy="4443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bar chart for accuracy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our different classification models.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Linear Regression – 0.822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– 0.822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Decision Tree – 0.90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– 0.844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we see that Decision Tree is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best model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our classification purpose.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A2132-3CC8-1488-E800-50A69A02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3444"/>
            <a:ext cx="6576098" cy="444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80513" y="1360050"/>
            <a:ext cx="3412673" cy="45089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 the Confusion Matrix for Decision Tree Classifier.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that it has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 case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each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False-Positive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False-Negative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a pretty good model for classification as it has 11 True-Positive and 5 True-Negative.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DE257-51DF-3B39-B83B-FDB674E8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0050"/>
            <a:ext cx="5987074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6"/>
            <a:ext cx="10823275" cy="49383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 that all chances of success increase with increase in number of flights for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 that Success rate is increasing with passing years.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 that launch site KSC LC-39A has highest success rate and highest number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 that the launch site has to be conveniently connected with railway, road and coastline. Also, it has to be a certain distance from residential area.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 that Decision Tree Classifier is the best model for classification whether launch is successful or not.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We have answered all questions we set out to find answers to.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tuned hyperparameters of our model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 tuned 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hpyerparameters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 :(best parameters)  {'criterion': '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gini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', '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max_depth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': 16, '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max_features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': 'sqrt’,  '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min_samples_leaf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': 2, ‘</a:t>
            </a:r>
            <a:r>
              <a:rPr lang="en-US" sz="2000" dirty="0" err="1">
                <a:solidFill>
                  <a:srgbClr val="C00000"/>
                </a:solidFill>
                <a:latin typeface="Abadi" panose="020B0604020104020204" pitchFamily="34" charset="0"/>
              </a:rPr>
              <a:t>min_samples_split</a:t>
            </a:r>
            <a:r>
              <a:rPr lang="en-US" sz="2000" dirty="0">
                <a:solidFill>
                  <a:srgbClr val="C00000"/>
                </a:solidFill>
                <a:latin typeface="Abadi" panose="020B0604020104020204" pitchFamily="34" charset="0"/>
              </a:rPr>
              <a:t>': 10, 'splitter': 'best’}.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notebook will not show the folium maps as it will not trust the notebook.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notebooks may have large content of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file, kindly scroll down for complete code.</a:t>
            </a:r>
            <a:endParaRPr lang="en-US" sz="2000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from Wikipedia page by using Web scrapping.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filtered for Falcon-9 launches. Null values were handled and one-hot coding was applied to categorical values.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400"/>
            <a:ext cx="10687961" cy="48815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employed 2 main methods to collect data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SpaceX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request and parsed the launch data using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GET request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transfer the data into Pandas Dataframe using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.json_normalize().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filtered the data to include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only Falcon 9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replaced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missing values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Payload Mass with mean.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Web Scrapping on Wikipedia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 of SpaceX’s launch data.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web scrap.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column names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HTML header.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badi" panose="020B0604020104020204" pitchFamily="34" charset="0"/>
              <a:buChar char="–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Pandas 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parsing the HTML table for launch details,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6378" y="1602105"/>
            <a:ext cx="4843714" cy="44234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sent a get request to the SpaceX API, converted it into a Pandas dataframe. Filtered the data for Falcon9 launches and handled the missing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SpaceX API calls notebook: </a:t>
            </a:r>
            <a:r>
              <a:rPr lang="en-US" sz="2200" dirty="0">
                <a:solidFill>
                  <a:srgbClr val="7030A0"/>
                </a:solidFill>
                <a:latin typeface="Abadi" panose="020B0604020104020204" pitchFamily="34" charset="0"/>
                <a:hlinkClick r:id="rId3"/>
              </a:rPr>
              <a:t>Data Collection API Notebook Link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A4EC6-C20B-41CC-8094-59DFACDB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092" y="1602105"/>
            <a:ext cx="6387880" cy="43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3666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BeautifulSoup to web scrap, extracted the column names and converted the data into a Pandas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web scraping notebook: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Web Scraping Notebook Link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D99C5-AC0D-F682-6F7B-C9BED198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49" y="1800312"/>
            <a:ext cx="6516613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2502</Words>
  <Application>Microsoft Office PowerPoint</Application>
  <PresentationFormat>Widescreen</PresentationFormat>
  <Paragraphs>296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Courier New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Surya Pratap Singh</cp:lastModifiedBy>
  <cp:revision>202</cp:revision>
  <dcterms:created xsi:type="dcterms:W3CDTF">2021-04-29T18:58:34Z</dcterms:created>
  <dcterms:modified xsi:type="dcterms:W3CDTF">2022-08-20T00:52:09Z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